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Montserrat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La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20155644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20155644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015564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015564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20155644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20155644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015564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015564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0155644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2015564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20155644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20155644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2015564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2015564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20155644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20155644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20155644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20155644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20155644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20155644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721390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9721390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2015564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2015564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20155644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20155644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20155644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20155644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20155644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2015564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20155644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20155644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0155644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2015564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20155644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20155644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20155644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20155644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96bca58e1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196bca58e1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6bca58e1_1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6bca58e1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9721390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9721390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6bca58e1_1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96bca58e1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96bca58e1_1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196bca58e1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96bca58e1_1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196bca58e1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96bca58e1_1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196bca58e1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96bca58e1_1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196bca58e1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96bca58e1_1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196bca58e1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96bca58e1_1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196bca58e1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20155644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20155644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2015564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2015564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20155644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20155644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721390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721390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20155644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20155644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20155644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20155644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20155644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20155644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20155644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20155644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a4429341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a4429341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20155644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20155644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20155644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20155644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20155644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20155644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a44293412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a44293412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20155644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20155644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721390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721390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2015564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2015564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20155644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20155644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20155644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20155644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ShipMethod.Name is there to help know which shipping company to work with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20155644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20155644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(316 rows affected)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Completion time: 2022-03-11T15:10:55.4101840-05:00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20155644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20155644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20155644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20155644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20155644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20155644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20155644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20155644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20155644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20155644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20155644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20155644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721390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9721390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20155644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20155644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20155644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d20155644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d20155644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d20155644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20155644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20155644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20155644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20155644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20155644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20155644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20155644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20155644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20155644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20155644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20155644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20155644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9721390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9721390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2015564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2015564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9721390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9721390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GEa4swLqJKDyOXiktJ9UipawqxkuIwWr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QMffwSxiamlkUTsB4pGlQ_9EHGuoNe_w/view" TargetMode="External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hvAbEyY15ppSOT1RN_IKbk9OEbht2GCG/view" TargetMode="External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t9_nHiLb_iUO-_01aYBmCYLcrDAJQEkT/view" TargetMode="External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hyperlink" Target="http://drive.google.com/file/d/1k_O4V_BzBKgQFHfRGaI34ESeZr_sU5f_/view" TargetMode="External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hyperlink" Target="http://drive.google.com/file/d/1DTix5RoCllXkWs7mRLwWwAS-LP8SizKE/view" TargetMode="External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hyperlink" Target="http://drive.google.com/file/d/1Z3oG9zVK4mWHngdaoaOBCH0xbp9gses4/view" TargetMode="External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hyperlink" Target="http://drive.google.com/file/d/1roGWVBTM_7j3sNjLMD2d7OlbmYEtK6Tl/view" TargetMode="External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hyperlink" Target="http://drive.google.com/file/d/1fvn72SUfZuXWAjQcUA03VtjjPEbtbdpG/view" TargetMode="External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YtWZwQoruEgku0DjvYBBtufxV-lYhQoM/view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_73h4kUALHYXc8d2XY_7ujtipsLSfHot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://drive.google.com/file/d/1dj0Y3sQRtER4dVZMekEJzyFXpUwCPFyH/view" TargetMode="External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hyperlink" Target="http://drive.google.com/file/d/1KEpHuKP97pEXRZEn0tazAeHYertNojGR/view" TargetMode="External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hyperlink" Target="http://drive.google.com/file/d/1x8705pImE89BRBhvZoBOTItwYgWICsRX/view" TargetMode="External"/><Relationship Id="rId6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46.png"/><Relationship Id="rId5" Type="http://schemas.openxmlformats.org/officeDocument/2006/relationships/hyperlink" Target="http://drive.google.com/file/d/179_a6lozoflJhemYb43cLmMxkziaqvOz/view" TargetMode="External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hyperlink" Target="http://drive.google.com/file/d/1_z7jfE0kA9MRcuGffWiTU4scepr2Vk4q/view" TargetMode="External"/><Relationship Id="rId6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hyperlink" Target="http://drive.google.com/file/d/1F5mD3RtfpnXvPYnxwoYkTS4he0fSVrUa/view" TargetMode="External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hyperlink" Target="http://drive.google.com/file/d/1-Gom8cIGPVEarVKqIkIdadfleWvK9mC2/view" TargetMode="External"/><Relationship Id="rId6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hyperlink" Target="http://drive.google.com/file/d/1hvVRo7WFzLM10_pO-TW8Wyp7t-3n7Ax_/view" TargetMode="External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hyperlink" Target="http://drive.google.com/file/d/1LStVMp4oSaEeSyFGtgi1mMVBnEgeivnM/view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hyperlink" Target="http://drive.google.com/file/d/1bt6rq7u6KsHZJZ_SrxoO3EgY0mCgz43G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hyperlink" Target="http://drive.google.com/file/d/1MnLQbqC_LECUWicm6ruJXHdkvLv648JY/view" TargetMode="External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70.png"/><Relationship Id="rId5" Type="http://schemas.openxmlformats.org/officeDocument/2006/relationships/hyperlink" Target="http://drive.google.com/file/d/1qJyKD5ugBuB3vYXC-LWHE_WHmWJnXtWn/view" TargetMode="External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hyperlink" Target="http://drive.google.com/file/d/1858chqTWDCBzqJr58bItVY4eOmp4YOdj/view" TargetMode="External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hyperlink" Target="http://drive.google.com/file/d/1zf76m5NDtBcd3RAf9xoSFTMGTfpJf4ub/view" TargetMode="External"/><Relationship Id="rId6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hyperlink" Target="http://drive.google.com/file/d/1qd5drRtlKsQTCtTeE5oek-HNWq2tOHP2/view" TargetMode="External"/><Relationship Id="rId6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hyperlink" Target="http://drive.google.com/file/d/12trf3O0lxDNldXAcRjIQuG8OeQn3MWbP/view" TargetMode="External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5" Type="http://schemas.openxmlformats.org/officeDocument/2006/relationships/hyperlink" Target="http://drive.google.com/file/d/1ezubdDfoC_i5m0l8bfsIJCnCVtxect77/view" TargetMode="External"/><Relationship Id="rId6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hyperlink" Target="http://drive.google.com/file/d/1LxzZfOHkggryolB3v9fx-JPKSZtvN8vY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LxzZfOHkggryolB3v9fx-JPKSZtvN8vY/view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hyperlink" Target="http://drive.google.com/file/d/1xBTdV8WeUaFptUz-OIGwJbI-PQoOE_Ov/view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://drive.google.com/file/d/1ZHO_DzDpeDlIfo6yzDGFBT44EpdhQN3l/view" TargetMode="External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85.png"/><Relationship Id="rId6" Type="http://schemas.openxmlformats.org/officeDocument/2006/relationships/hyperlink" Target="http://drive.google.com/file/d/1b273NKAeixDItoiRWu2vKJPI3-gVqKjF/view" TargetMode="External"/><Relationship Id="rId7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hyperlink" Target="http://drive.google.com/file/d/1EwUd5USKyoJzrfl92rkQAfOQpntv2uCY/view" TargetMode="External"/><Relationship Id="rId6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hyperlink" Target="http://drive.google.com/file/d/1PITZ6YB5ghBgpJSNMCLK3CalCeeoYx8P/view" TargetMode="External"/><Relationship Id="rId6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hyperlink" Target="http://drive.google.com/file/d/1JBUClsnO00yjvw4GhB6nP_UBF9VTcMUs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67.png"/><Relationship Id="rId5" Type="http://schemas.openxmlformats.org/officeDocument/2006/relationships/hyperlink" Target="http://drive.google.com/file/d/1qOKx75Fm_OGCbUH3u4CcDroDd3EX8Hh5/view" TargetMode="External"/><Relationship Id="rId6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6IMkxWyCwuxIOsWhTQ5vU5irngVdY-_e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81.png"/><Relationship Id="rId6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Relationship Id="rId4" Type="http://schemas.openxmlformats.org/officeDocument/2006/relationships/hyperlink" Target="http://drive.google.com/file/d/1wXyQcqP37VOSq8yfFXAI6_xUSFI-5yOu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hyperlink" Target="http://drive.google.com/file/d/1bOPUr8jQHhJrr8tIUp66YhX4z8sZpAxj/view" TargetMode="External"/><Relationship Id="rId7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Relationship Id="rId4" Type="http://schemas.openxmlformats.org/officeDocument/2006/relationships/image" Target="../media/image94.png"/><Relationship Id="rId5" Type="http://schemas.openxmlformats.org/officeDocument/2006/relationships/hyperlink" Target="http://drive.google.com/file/d/1NoR38xBfoAoX1tTCSrwJb4crmedDO9g4/view" TargetMode="External"/><Relationship Id="rId6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hyperlink" Target="http://drive.google.com/file/d/1nB2cWch841reTfQwXNXh4eK8md8p_PWK/view" TargetMode="External"/><Relationship Id="rId6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5" Type="http://schemas.openxmlformats.org/officeDocument/2006/relationships/hyperlink" Target="http://drive.google.com/file/d/1iBvF9oLuOf61BFL2i4n0_vDUrTvNf8JX/view" TargetMode="External"/><Relationship Id="rId6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png"/><Relationship Id="rId4" Type="http://schemas.openxmlformats.org/officeDocument/2006/relationships/image" Target="../media/image93.png"/><Relationship Id="rId5" Type="http://schemas.openxmlformats.org/officeDocument/2006/relationships/hyperlink" Target="http://drive.google.com/file/d/1KuTQfuX-FEtBCdS_lmaZLYCJcsphO_ls/view" TargetMode="External"/><Relationship Id="rId6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hyperlink" Target="http://drive.google.com/file/d/1pTgfpWrJS9YYQcFnoi8wSiqzHI-BUOPU/view" TargetMode="External"/><Relationship Id="rId6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hyperlink" Target="http://drive.google.com/file/d/1Xw0hGNrHW1b29N_4ioaUia_VsWP_YQPT/view" TargetMode="External"/><Relationship Id="rId6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Relationship Id="rId5" Type="http://schemas.openxmlformats.org/officeDocument/2006/relationships/hyperlink" Target="http://drive.google.com/file/d/1HfcfJ2pgHy8x6X8jZ-57ZqiQhs0geN7Y/view" TargetMode="External"/><Relationship Id="rId6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Relationship Id="rId5" Type="http://schemas.openxmlformats.org/officeDocument/2006/relationships/hyperlink" Target="http://drive.google.com/file/d/15TCR9qFCC1JCxQFA40moi3XXCAyst7fe/view" TargetMode="External"/><Relationship Id="rId6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5" Type="http://schemas.openxmlformats.org/officeDocument/2006/relationships/hyperlink" Target="http://drive.google.com/file/d/1qO3ewcoEVp5qNcUwasDIKq80GH2K4S_1/view" TargetMode="External"/><Relationship Id="rId6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su6HsHTw6yWoLO4SXDJWfA3A1KN214gL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Relationship Id="rId5" Type="http://schemas.openxmlformats.org/officeDocument/2006/relationships/hyperlink" Target="http://drive.google.com/file/d/1yrlry5hI3melnwuDRJ_AGOKAn0MJSW5U/view" TargetMode="External"/><Relationship Id="rId6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1.png"/><Relationship Id="rId4" Type="http://schemas.openxmlformats.org/officeDocument/2006/relationships/image" Target="../media/image105.png"/><Relationship Id="rId5" Type="http://schemas.openxmlformats.org/officeDocument/2006/relationships/hyperlink" Target="http://drive.google.com/file/d/1FOvIcG9AodRJ6BHwpGP0BfMD4nNZgvT6/view" TargetMode="External"/><Relationship Id="rId6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hyperlink" Target="http://drive.google.com/file/d/1Qkz6d9VxIcB9_CxZlxtiX4T-JrIHtQaC/view" TargetMode="External"/><Relationship Id="rId6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Relationship Id="rId5" Type="http://schemas.openxmlformats.org/officeDocument/2006/relationships/hyperlink" Target="http://drive.google.com/file/d/14p2OCZ99Zm6i1TOlhq_bTyDftY54w9e6/view" TargetMode="External"/><Relationship Id="rId6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hyperlink" Target="http://drive.google.com/file/d/1btIAbF6gNojTMOlAxTUv3KBemz-U3t3l/view" TargetMode="External"/><Relationship Id="rId6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hyperlink" Target="http://drive.google.com/file/d/1Z80Z-VYSmBkUXzHbtBgNDqAyQ18yUsuF/view" TargetMode="External"/><Relationship Id="rId6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Relationship Id="rId5" Type="http://schemas.openxmlformats.org/officeDocument/2006/relationships/hyperlink" Target="http://drive.google.com/file/d/1OoIT6NOB80LIv8GzJz_YRS3TPKHkjA5Q/view" TargetMode="External"/><Relationship Id="rId6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3.png"/><Relationship Id="rId4" Type="http://schemas.openxmlformats.org/officeDocument/2006/relationships/image" Target="../media/image119.png"/><Relationship Id="rId5" Type="http://schemas.openxmlformats.org/officeDocument/2006/relationships/hyperlink" Target="http://drive.google.com/file/d/1-aFd6EUZ9SY1PkyBqv4hBRFBBDDk3WQS/view" TargetMode="External"/><Relationship Id="rId6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hyperlink" Target="http://drive.google.com/file/d/18sTrAwF0Ta3DSduLikIQGlQWO2ad0kbd/view" TargetMode="External"/><Relationship Id="rId6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drive.google.com/file/d/1qhM-rDECOTLsZrEUT7auq75dzl7WGji9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2.png"/><Relationship Id="rId4" Type="http://schemas.openxmlformats.org/officeDocument/2006/relationships/hyperlink" Target="http://drive.google.com/file/d/1A_8qf0R0lHkd-KcQGbfZL0aN3Cn4Ehlb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A-twembTqN2tg7twhfdjiHKYAOKrmhvk/view" TargetMode="External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hyperlink" Target="http://drive.google.com/file/d/1PsH-gIoNgOfUxLJeBaqmx1zd4F5XdVnk/view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331 - Project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 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Edwin Ramos, Jay Mistry, Bing Gao, Michael Chang, Carlos Salinas, Akashdeep Singh</a:t>
            </a:r>
            <a:endParaRPr sz="2400"/>
          </a:p>
        </p:txBody>
      </p:sp>
      <p:pic>
        <p:nvPicPr>
          <p:cNvPr id="136" name="Google Shape;136;p13" title="Intro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22467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#3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5" y="1574275"/>
            <a:ext cx="3782238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675" y="2723875"/>
            <a:ext cx="44577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4026400" y="168775"/>
            <a:ext cx="4926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Complex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table that joins Customer Transactions, Invoice’s, and Customer’s based on invoice and customer id’s on transactions.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 Scalar Function: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totalPaid takes a balance and totalamount, to return a value that represents the amount a customer  has paid to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company so far.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Returns table of companies that owe the company money, and how much they’ve paid so far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 title="query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48850"/>
            <a:ext cx="273025" cy="2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#4</a:t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5" y="1342150"/>
            <a:ext cx="4499875" cy="9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3896" l="0" r="8750" t="4854"/>
          <a:stretch/>
        </p:blipFill>
        <p:spPr>
          <a:xfrm>
            <a:off x="150038" y="2332825"/>
            <a:ext cx="4488550" cy="26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910425" y="353625"/>
            <a:ext cx="409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Simple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joins Department group with itself on an available non-null parent key.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query unfortunately does not tell us much because all of the departments lead back to one parent in corporate.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query is also not very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readable,  could be formatted better. Columns could be named.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3" title="query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987" y="3061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#5 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5" y="1560775"/>
            <a:ext cx="4970975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25" y="2538875"/>
            <a:ext cx="3448025" cy="25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5312275" y="265200"/>
            <a:ext cx="3729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Medium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create a cte called COY, Which is supposed to CustomerOrdersYearly. That returns a table the count of order id’s and the year of the order date’s plus the customer id from Sales.customer and Sales.Order.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then group that table above from CustomerId and Year OrderDate.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that you select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everything from that table.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query is not very well formatted and we don’t like using the * operator.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4" title="query5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8550" y="42657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1297500" y="393750"/>
            <a:ext cx="2311200" cy="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#6</a:t>
            </a:r>
            <a:endParaRPr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25" y="1297150"/>
            <a:ext cx="4127992" cy="1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5" y="2814271"/>
            <a:ext cx="4127998" cy="228752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4376025" y="339450"/>
            <a:ext cx="4663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Complex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have a function called createFullName, which takes a first and last name and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concatenates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then with a comma in the middle.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itself creates a cte called all people involved, it presents information about the different combo’s of suppliers, customers, employee’s and shippers.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supposed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tell you how many orders a combination of those entities have done together.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I’m not a fan of joining that any tables for a single query, there’s probably a better way to do that.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 fan of the formatting also, and once again i use the * operator instead of naming what i need out of the CTE.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25" title="query6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1297500" y="393750"/>
            <a:ext cx="18462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#7 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5" y="1467900"/>
            <a:ext cx="4939425" cy="1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5" y="2875675"/>
            <a:ext cx="3566850" cy="21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5121350" y="546075"/>
            <a:ext cx="389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Corrected Worst Simple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added named columns to the original query to differentiate parent from kid.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Formatted the query better for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readability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purposes.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6" title="query7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975" y="2993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#8</a:t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5" y="1822725"/>
            <a:ext cx="2770025" cy="3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824" y="2634475"/>
            <a:ext cx="3201651" cy="23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3010825" y="472300"/>
            <a:ext cx="592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Corrected Worst Medium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formatted the code better for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readability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Renamed COY to what it’s actually supposed to be called, CustomerOrdersYearly.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got rid of the * operator from the SELECT clause in the last query, to be very specific about what we need.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7" title="query8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875" y="27487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4294967295" type="title"/>
          </p:nvPr>
        </p:nvSpPr>
        <p:spPr>
          <a:xfrm>
            <a:off x="87275" y="122875"/>
            <a:ext cx="17061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#9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100" y="152400"/>
            <a:ext cx="324539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150" y="3105150"/>
            <a:ext cx="44577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132825" y="695875"/>
            <a:ext cx="5578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Corrected Worst Complex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Formatted code for better visibility.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 not use the * operator on the finishing query, and specify exactly what we need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from the core CTE.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Renamed API CTE  to something more informative such as AllPeopleInvolved, no more ambiguous names.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8" title="query9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775" y="152400"/>
            <a:ext cx="391075" cy="3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Mistry Queries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1</a:t>
            </a: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5" y="1639500"/>
            <a:ext cx="3728100" cy="3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950" y="393750"/>
            <a:ext cx="4768450" cy="29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 title="top1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7025" y="4460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2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600" y="348200"/>
            <a:ext cx="2876728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5" y="1503100"/>
            <a:ext cx="5810075" cy="23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 title="top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725" y="4460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Roles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Ramos - Project Manager/ Lead Developer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Jay Mistry - Secondary Manager/ Secondary Developer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Michael Chang - Meeting Scribe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Akashdeep Singh - Group Member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Bing Gao - Group Member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Carlos Salinas - Group Member</a:t>
            </a:r>
            <a:endParaRPr/>
          </a:p>
        </p:txBody>
      </p:sp>
      <p:pic>
        <p:nvPicPr>
          <p:cNvPr id="143" name="Google Shape;143;p14" title="Intro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3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00" y="270800"/>
            <a:ext cx="5101024" cy="46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4">
            <a:alphaModFix/>
          </a:blip>
          <a:srcRect b="0" l="0" r="54551" t="0"/>
          <a:stretch/>
        </p:blipFill>
        <p:spPr>
          <a:xfrm>
            <a:off x="140229" y="1543600"/>
            <a:ext cx="349237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 title="top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582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 b="0" l="0" r="5042" t="0"/>
          <a:stretch/>
        </p:blipFill>
        <p:spPr>
          <a:xfrm>
            <a:off x="214325" y="1492400"/>
            <a:ext cx="6461499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 b="0" l="0" r="34946" t="0"/>
          <a:stretch/>
        </p:blipFill>
        <p:spPr>
          <a:xfrm>
            <a:off x="6858750" y="682750"/>
            <a:ext cx="2163800" cy="39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 title="worst1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508200" y="135625"/>
            <a:ext cx="417925" cy="4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10865" t="0"/>
          <a:stretch/>
        </p:blipFill>
        <p:spPr>
          <a:xfrm>
            <a:off x="205975" y="1447175"/>
            <a:ext cx="54411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/>
          </a:blip>
          <a:srcRect b="21402" l="0" r="22002" t="0"/>
          <a:stretch/>
        </p:blipFill>
        <p:spPr>
          <a:xfrm>
            <a:off x="5810225" y="233350"/>
            <a:ext cx="3126599" cy="2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 title="worst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9625" y="45208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0" y="99375"/>
            <a:ext cx="5379251" cy="4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00" y="1585925"/>
            <a:ext cx="2860749" cy="3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title="worst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2274" y="4610075"/>
            <a:ext cx="391725" cy="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 Corrected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9107" t="0"/>
          <a:stretch/>
        </p:blipFill>
        <p:spPr>
          <a:xfrm>
            <a:off x="130975" y="1535275"/>
            <a:ext cx="6630576" cy="30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 b="0" l="0" r="31651" t="0"/>
          <a:stretch/>
        </p:blipFill>
        <p:spPr>
          <a:xfrm>
            <a:off x="7072300" y="1383800"/>
            <a:ext cx="1843075" cy="31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 title="worstfixed1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06175"/>
            <a:ext cx="284925" cy="2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 Corrected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0" l="0" r="6933" t="0"/>
          <a:stretch/>
        </p:blipFill>
        <p:spPr>
          <a:xfrm>
            <a:off x="152425" y="1545950"/>
            <a:ext cx="5592550" cy="299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 b="20464" l="0" r="20992" t="0"/>
          <a:stretch/>
        </p:blipFill>
        <p:spPr>
          <a:xfrm>
            <a:off x="5896000" y="1545950"/>
            <a:ext cx="3083699" cy="2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 title="worstfixed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95824"/>
            <a:ext cx="2952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 Corrected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10418" t="0"/>
          <a:stretch/>
        </p:blipFill>
        <p:spPr>
          <a:xfrm>
            <a:off x="2957525" y="935200"/>
            <a:ext cx="6032899" cy="40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0" y="1575725"/>
            <a:ext cx="2772975" cy="247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 title="worstfixed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6300" y="20597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Bing Gao Queries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#1</a:t>
            </a:r>
            <a:endParaRPr/>
          </a:p>
        </p:txBody>
      </p:sp>
      <p:sp>
        <p:nvSpPr>
          <p:cNvPr id="356" name="Google Shape;356;p40"/>
          <p:cNvSpPr txBox="1"/>
          <p:nvPr/>
        </p:nvSpPr>
        <p:spPr>
          <a:xfrm>
            <a:off x="1146343" y="1022609"/>
            <a:ext cx="21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Best Simple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3254612" y="477841"/>
            <a:ext cx="508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customers with yearly income over 100,000 from Australia or Canada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Inner join between tables dbo.DimGeography and dbo.DimCustomer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query shows a simple inner join through match the common key GeographyKey from both tables</a:t>
            </a:r>
            <a:endParaRPr/>
          </a:p>
        </p:txBody>
      </p:sp>
      <p:pic>
        <p:nvPicPr>
          <p:cNvPr descr="Table&#10;&#10;Description automatically generated"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705" y="1862835"/>
            <a:ext cx="4075273" cy="262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021" y="1862836"/>
            <a:ext cx="4806567" cy="262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 title="Query 1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44502"/>
            <a:ext cx="346598" cy="34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/>
        </p:nvSpPr>
        <p:spPr>
          <a:xfrm>
            <a:off x="958084" y="1002089"/>
            <a:ext cx="22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Best Medium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Query #2</a:t>
            </a:r>
            <a:br>
              <a:rPr lang="en"/>
            </a:br>
            <a:endParaRPr/>
          </a:p>
        </p:txBody>
      </p:sp>
      <p:pic>
        <p:nvPicPr>
          <p:cNvPr id="367" name="Google Shape;3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71" y="2142655"/>
            <a:ext cx="3305487" cy="270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218" y="2142655"/>
            <a:ext cx="5047916" cy="272363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3104128" y="115686"/>
            <a:ext cx="5081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query displays Germany customers total order amount in 2015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uses WITH clause to create a temporary table GermanyCustomerO  through left join between tables Sales.Customer and Sales.Order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GermanyCustomerO table stores the information of German customers order in 2015  then Inner join to the temporary table through matching orderId and use Sum function to get the total amount</a:t>
            </a:r>
            <a:endParaRPr/>
          </a:p>
        </p:txBody>
      </p:sp>
      <p:pic>
        <p:nvPicPr>
          <p:cNvPr id="370" name="Google Shape;370;p41" title="Query 2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378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65350" y="377675"/>
            <a:ext cx="2214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Agenda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632600" y="377675"/>
            <a:ext cx="4703700" cy="4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Attendance for each meeting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Agenda Items for meetings purpose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Meeting notes for key </a:t>
            </a:r>
            <a:r>
              <a:rPr lang="en"/>
              <a:t>information</a:t>
            </a:r>
            <a:r>
              <a:rPr lang="en"/>
              <a:t> discussed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Action items for next steps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" y="1527850"/>
            <a:ext cx="4150099" cy="33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title="Meeting Note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300" y="377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425" y="1527850"/>
            <a:ext cx="4205801" cy="3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Query #3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993943" y="938518"/>
            <a:ext cx="23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Best Complex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03" y="1934835"/>
            <a:ext cx="4012372" cy="281155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 txBox="1"/>
          <p:nvPr/>
        </p:nvSpPr>
        <p:spPr>
          <a:xfrm>
            <a:off x="4930588" y="717176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3373068" y="236347"/>
            <a:ext cx="5081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table that display employees whose birthdays are coming up through input remind days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 parameter: @remindDay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GETDAT</a:t>
            </a:r>
            <a:r>
              <a:rPr lang="en">
                <a:solidFill>
                  <a:schemeClr val="lt1"/>
                </a:solidFill>
              </a:rPr>
              <a:t>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">
                <a:solidFill>
                  <a:schemeClr val="lt1"/>
                </a:solidFill>
              </a:rPr>
              <a:t>: G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 the current time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DATEDIFF()</a:t>
            </a:r>
            <a:r>
              <a:rPr lang="en">
                <a:solidFill>
                  <a:schemeClr val="lt1"/>
                </a:solidFill>
              </a:rPr>
              <a:t>: G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 the number of days difference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 the employees by the number of days until the birthday</a:t>
            </a: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0978" y="1934835"/>
            <a:ext cx="5023022" cy="281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 title="Query 3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60250"/>
            <a:ext cx="322185" cy="32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#4</a:t>
            </a:r>
            <a:endParaRPr/>
          </a:p>
        </p:txBody>
      </p:sp>
      <p:sp>
        <p:nvSpPr>
          <p:cNvPr id="387" name="Google Shape;387;p43"/>
          <p:cNvSpPr txBox="1"/>
          <p:nvPr/>
        </p:nvSpPr>
        <p:spPr>
          <a:xfrm>
            <a:off x="993943" y="938518"/>
            <a:ext cx="22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Worst Simple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96" y="1852618"/>
            <a:ext cx="4104222" cy="2210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 with medium confidence" id="389" name="Google Shape;38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31025"/>
            <a:ext cx="4104222" cy="223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 txBox="1"/>
          <p:nvPr/>
        </p:nvSpPr>
        <p:spPr>
          <a:xfrm>
            <a:off x="3462716" y="195239"/>
            <a:ext cx="508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products which rating equal or more than 4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Inner join between tables Production.Product and Production.ProductReview through matching the common key ProductID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Disadvantages: The query results are not reliable</a:t>
            </a:r>
            <a:endParaRPr/>
          </a:p>
        </p:txBody>
      </p:sp>
      <p:pic>
        <p:nvPicPr>
          <p:cNvPr id="391" name="Google Shape;391;p43" title="Query 4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1512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#5</a:t>
            </a:r>
            <a:endParaRPr/>
          </a:p>
        </p:txBody>
      </p:sp>
      <p:sp>
        <p:nvSpPr>
          <p:cNvPr id="397" name="Google Shape;397;p44"/>
          <p:cNvSpPr txBox="1"/>
          <p:nvPr/>
        </p:nvSpPr>
        <p:spPr>
          <a:xfrm>
            <a:off x="993943" y="938518"/>
            <a:ext cx="26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Corrected Simple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58" y="1852618"/>
            <a:ext cx="4249696" cy="2560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99"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884" y="1852618"/>
            <a:ext cx="4249696" cy="2135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653645" y="472238"/>
            <a:ext cx="508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products which rating more than 3 and the total order for this product is over 50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 out products with orders no less than 50 by subquery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Advantages: Increase the reliability of reviews </a:t>
            </a:r>
            <a:endParaRPr/>
          </a:p>
        </p:txBody>
      </p:sp>
      <p:pic>
        <p:nvPicPr>
          <p:cNvPr id="401" name="Google Shape;401;p44" title="Query 5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65833"/>
            <a:ext cx="425267" cy="42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#6</a:t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993943" y="938518"/>
            <a:ext cx="23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Worst Medium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08" name="Google Shape;4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096" y="1913933"/>
            <a:ext cx="4819827" cy="244763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/>
        </p:nvSpPr>
        <p:spPr>
          <a:xfrm>
            <a:off x="3662250" y="313495"/>
            <a:ext cx="5081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each customer that total order amount in 2014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join three tables Sales.Order, Sales.Customer and Sales.OrderDetail through matching the common key OrderId and CustomerId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Disadvantages: year() is not efficient, total amounts calculate without discount, unclear order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88" y="1913933"/>
            <a:ext cx="3987808" cy="244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 title="Query 6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1396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#7</a:t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993943" y="938518"/>
            <a:ext cx="27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Corrected Medium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0474" y="2179750"/>
            <a:ext cx="4014785" cy="214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76" y="2179750"/>
            <a:ext cx="4975098" cy="214683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3766731" y="490430"/>
            <a:ext cx="457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each customer that total order amount (after discount) in 2014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Advantages: More efficient than worst medium query through changing the where condition, format the total amount</a:t>
            </a:r>
            <a:endParaRPr/>
          </a:p>
        </p:txBody>
      </p:sp>
      <p:pic>
        <p:nvPicPr>
          <p:cNvPr id="421" name="Google Shape;421;p46" title="Query 7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7898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#8</a:t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993943" y="938518"/>
            <a:ext cx="24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Worst Complex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428" name="Google Shape;42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556" y="2015501"/>
            <a:ext cx="5008787" cy="309454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7"/>
          <p:cNvSpPr txBox="1"/>
          <p:nvPr/>
        </p:nvSpPr>
        <p:spPr>
          <a:xfrm>
            <a:off x="3701355" y="141347"/>
            <a:ext cx="5081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Distinguish the different level through the sales amount of per employee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join three tables Sales.Order, Sales.Customer and HumanResources.Employee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Custom-Scalar Function: Determine the sales level of employees by passing on their total sale amount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Disadvantages: Usually the sales level is also tied to the sales experience, Unclear order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" y="1822300"/>
            <a:ext cx="3765550" cy="328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 title="Query 8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60250"/>
            <a:ext cx="209650" cy="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Query #9</a:t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993943" y="938518"/>
            <a:ext cx="28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Corrected Complex Query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3858954" y="178286"/>
            <a:ext cx="5081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Distinguish the different level through the sales amount of per employee and year of work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Custom-Scalar Function: Determine the sales level of employees by passing on their total sale amount and year of work started by hire date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conditions for more detailed classification of sales levels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638" y="2045136"/>
            <a:ext cx="4792987" cy="25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76225"/>
            <a:ext cx="3786855" cy="345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 title="Query 9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55" y="4774113"/>
            <a:ext cx="216987" cy="21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Chang Queries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title"/>
          </p:nvPr>
        </p:nvSpPr>
        <p:spPr>
          <a:xfrm>
            <a:off x="1297500" y="139350"/>
            <a:ext cx="1945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#1 </a:t>
            </a:r>
            <a:br>
              <a:rPr lang="en"/>
            </a:br>
            <a:r>
              <a:rPr lang="en"/>
              <a:t>Best Simple</a:t>
            </a:r>
            <a:endParaRPr/>
          </a:p>
        </p:txBody>
      </p:sp>
      <p:sp>
        <p:nvSpPr>
          <p:cNvPr id="452" name="Google Shape;452;p50"/>
          <p:cNvSpPr txBox="1"/>
          <p:nvPr/>
        </p:nvSpPr>
        <p:spPr>
          <a:xfrm>
            <a:off x="3243300" y="139350"/>
            <a:ext cx="5599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Obtain salaries of top 100 employees organized in each job title,  gender and descending order of salary. </a:t>
            </a:r>
            <a:b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100 employees are queried to include positions with multiple occupancies.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Inner joins the HumanResources.Employee and HumanResources.EmployeePayHistory tables on the shared BusisnessEntityID attribute.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475" y="2434960"/>
            <a:ext cx="5599501" cy="257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2150"/>
            <a:ext cx="3316076" cy="4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 title="Michael Chang Best Simple Query.m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-16110" l="0" r="0" t="16110"/>
          <a:stretch/>
        </p:blipFill>
        <p:spPr>
          <a:xfrm>
            <a:off x="840300" y="285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0" title="Michael Chang Best Simple Query.mp3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646125" y="64350"/>
            <a:ext cx="27618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#2</a:t>
            </a:r>
            <a:br>
              <a:rPr lang="en"/>
            </a:br>
            <a:r>
              <a:rPr lang="en"/>
              <a:t>Best Medium</a:t>
            </a:r>
            <a:endParaRPr/>
          </a:p>
        </p:txBody>
      </p:sp>
      <p:sp>
        <p:nvSpPr>
          <p:cNvPr id="462" name="Google Shape;462;p51"/>
          <p:cNvSpPr txBox="1"/>
          <p:nvPr/>
        </p:nvSpPr>
        <p:spPr>
          <a:xfrm>
            <a:off x="4016400" y="0"/>
            <a:ext cx="512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Employee information is too scattered across multiple tables. 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Create an aggregate/centralized employee contact table </a:t>
            </a: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containing Employee ID, first name, middle last name, email, home phone number, full address.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Inner Joins multiple tables together, and joins multiple attributes into one field via CONCAT() function in a easily readable style, organized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" y="1178200"/>
            <a:ext cx="4188850" cy="39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00" y="2026525"/>
            <a:ext cx="4887301" cy="31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title="Michael Chang Best Medium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7925" y="648088"/>
            <a:ext cx="341325" cy="3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69650"/>
            <a:ext cx="3621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to-do’s list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4632725" y="369650"/>
            <a:ext cx="37989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Individual Tasks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Progress Tracking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Deadlines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Completion Times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378875" y="2965525"/>
            <a:ext cx="47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Insert 3 to-do’s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00" y="1450250"/>
            <a:ext cx="3488525" cy="180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875" y="1443028"/>
            <a:ext cx="3621000" cy="180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3275" y="3240550"/>
            <a:ext cx="3477425" cy="180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 title="Slide-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9675" y="4371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>
            <p:ph type="title"/>
          </p:nvPr>
        </p:nvSpPr>
        <p:spPr>
          <a:xfrm>
            <a:off x="1006000" y="0"/>
            <a:ext cx="25539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#3</a:t>
            </a:r>
            <a:br>
              <a:rPr lang="en"/>
            </a:br>
            <a:r>
              <a:rPr lang="en"/>
              <a:t>Best Complex</a:t>
            </a:r>
            <a:endParaRPr/>
          </a:p>
        </p:txBody>
      </p:sp>
      <p:sp>
        <p:nvSpPr>
          <p:cNvPr id="471" name="Google Shape;471;p52"/>
          <p:cNvSpPr txBox="1"/>
          <p:nvPr/>
        </p:nvSpPr>
        <p:spPr>
          <a:xfrm>
            <a:off x="3559900" y="190025"/>
            <a:ext cx="5523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Refined version of 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similar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 queries direction of inquiry. Summarization of a employee's salary, years worked, job title, department, shift and gender.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Uses a CTE to modularize a tableset whose  components are more interconnected to one another. 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Removes need of multiple cross joins seen in a previous version(Q15), or using a different table as the "base" for inner joins.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Though requires more 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corroboration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, can be used to determine 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discrepancies</a:t>
            </a:r>
            <a:r>
              <a:rPr lang="en" sz="105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 in salary across multiple attributes, rather than individual ones.</a:t>
            </a:r>
            <a:endParaRPr sz="105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734775"/>
            <a:ext cx="3724599" cy="2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300" y="3191600"/>
            <a:ext cx="3789176" cy="19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950" y="2290925"/>
            <a:ext cx="5257551" cy="28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 title="Michael Chang Best Complex Query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850" y="25163"/>
            <a:ext cx="429975" cy="4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title"/>
          </p:nvPr>
        </p:nvSpPr>
        <p:spPr>
          <a:xfrm>
            <a:off x="924800" y="165700"/>
            <a:ext cx="30786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</a:t>
            </a:r>
            <a:endParaRPr/>
          </a:p>
        </p:txBody>
      </p:sp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 b="-3703" l="4102" r="-2007" t="11111"/>
          <a:stretch/>
        </p:blipFill>
        <p:spPr>
          <a:xfrm>
            <a:off x="4100450" y="2141100"/>
            <a:ext cx="5043550" cy="2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0" y="1176550"/>
            <a:ext cx="4036751" cy="38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 txBox="1"/>
          <p:nvPr/>
        </p:nvSpPr>
        <p:spPr>
          <a:xfrm>
            <a:off x="4206025" y="278700"/>
            <a:ext cx="4839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Find the customers who have recieved large discounts of 20% or greater and what they purchased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Use tables Sales.[Order] and Sales.OrderDetail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Readability of the query is relatively poor due to attributes being displayed in such a format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53" title="Michael Chang Worst Simple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75" y="2279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1018800" y="0"/>
            <a:ext cx="26553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100" y="0"/>
            <a:ext cx="4367901" cy="3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67750"/>
            <a:ext cx="9143998" cy="1375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4"/>
          <p:cNvSpPr txBox="1"/>
          <p:nvPr/>
        </p:nvSpPr>
        <p:spPr>
          <a:xfrm>
            <a:off x="85050" y="735350"/>
            <a:ext cx="45228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Identify if there is a regional demand for specific parts in internet purchases.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Joins Tables dbo.DimProduct, dbo.FactInternetSales, dbo.SalesTerritory.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Calculates the amount of each product sold through SUM() aggregate function, organized by Group, Territory and Region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Readability is extremely poor due to the length of the original column names and given aliases.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Query relies on GROUP BY for sorting, there is no ORDER BY statement.</a:t>
            </a:r>
            <a:endParaRPr sz="1200"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p54" title="Michael Chang Worst Medium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500" y="152400"/>
            <a:ext cx="430550" cy="4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4413700" y="2337300"/>
            <a:ext cx="41781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#3 Complex</a:t>
            </a:r>
            <a:endParaRPr/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3699" cy="2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21075"/>
            <a:ext cx="4413700" cy="26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/>
        </p:nvSpPr>
        <p:spPr>
          <a:xfrm>
            <a:off x="4413700" y="3091200"/>
            <a:ext cx="431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Read Order:</a:t>
            </a:r>
            <a:b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Top Left</a:t>
            </a:r>
            <a:b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Bottom Left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Top Right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2" name="Google Shape;502;p55" title="Michael Chang Worst Complex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6275" y="4379575"/>
            <a:ext cx="547925" cy="5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0049" y="19800"/>
            <a:ext cx="4726675" cy="2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/>
        </p:nvSpPr>
        <p:spPr>
          <a:xfrm>
            <a:off x="4446750" y="0"/>
            <a:ext cx="46974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Query a table that displays customer facing order details. 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The table will show customerID, CustomerTransactionID, invoiceID, description of the item, quantity purchased, unit price and carrier class used for the shipment.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The carrier class uses 3 functions to determine the carrier classification which should handle the shipping of each order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Joins tables Sales.CustomerTransactions, Sales.Invoice, Sales.InvoiceLines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 It literally does not work as intended.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There is a logic/syntax flaw in the MAX() statement</a:t>
            </a:r>
            <a:endParaRPr>
              <a:solidFill>
                <a:schemeClr val="lt1"/>
              </a:solidFill>
              <a:highlight>
                <a:srgbClr val="1E1E1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E1E1E"/>
                </a:highlight>
                <a:latin typeface="Montserrat"/>
                <a:ea typeface="Montserrat"/>
                <a:cs typeface="Montserrat"/>
                <a:sym typeface="Montserrat"/>
              </a:rPr>
              <a:t>Having  quadruple nested functions it takes a EXTREMELY long time to process. (~ 20 sec)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456075" y="126675"/>
            <a:ext cx="35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Worst Query #3</a:t>
            </a:r>
            <a:b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Complex (Cont)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075"/>
            <a:ext cx="4307439" cy="39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1069475" y="115025"/>
            <a:ext cx="31746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#1 Simple Corrected</a:t>
            </a:r>
            <a:endParaRPr/>
          </a:p>
        </p:txBody>
      </p:sp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0" y="978850"/>
            <a:ext cx="4256675" cy="40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25" y="1054850"/>
            <a:ext cx="4809550" cy="40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/>
        </p:nvSpPr>
        <p:spPr>
          <a:xfrm>
            <a:off x="4408725" y="215375"/>
            <a:ext cx="467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Query behaves the same as before.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Minor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adjustments to the format of the attributes in SELECT for readability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57" title="Michael Chang Worst Simple Query Correcte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125" y="4024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1120125" y="115025"/>
            <a:ext cx="2718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Corrected (REDO)</a:t>
            </a:r>
            <a:endParaRPr/>
          </a:p>
        </p:txBody>
      </p:sp>
      <p:sp>
        <p:nvSpPr>
          <p:cNvPr id="525" name="Google Shape;525;p58"/>
          <p:cNvSpPr txBox="1"/>
          <p:nvPr/>
        </p:nvSpPr>
        <p:spPr>
          <a:xfrm>
            <a:off x="4763450" y="253375"/>
            <a:ext cx="406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Query remains functionally the same as the original version.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Changes in formatting, vastly improved readability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Added an ORDER BY STATEMENT for stronger sorting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58" title="Michael Chang Worst Medium Query Corrected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25" y="1254500"/>
            <a:ext cx="4294199" cy="36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925" y="1730875"/>
            <a:ext cx="4382201" cy="31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292200" y="99300"/>
            <a:ext cx="24525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#3 </a:t>
            </a:r>
            <a:br>
              <a:rPr lang="en"/>
            </a:br>
            <a:r>
              <a:rPr lang="en"/>
              <a:t>Complex Corrected</a:t>
            </a:r>
            <a:endParaRPr/>
          </a:p>
        </p:txBody>
      </p:sp>
      <p:pic>
        <p:nvPicPr>
          <p:cNvPr id="534" name="Google Shape;5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" y="1190875"/>
            <a:ext cx="4160175" cy="382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9"/>
          <p:cNvSpPr txBox="1"/>
          <p:nvPr/>
        </p:nvSpPr>
        <p:spPr>
          <a:xfrm>
            <a:off x="4583875" y="337800"/>
            <a:ext cx="416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Read Left then right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59" title="Michael Chang Worst Complex Corrected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2400" y="1190875"/>
            <a:ext cx="4607850" cy="38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type="title"/>
          </p:nvPr>
        </p:nvSpPr>
        <p:spPr>
          <a:xfrm>
            <a:off x="1031475" y="64375"/>
            <a:ext cx="219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Worst Query #3 Complex Corrected (Cont)</a:t>
            </a:r>
            <a:endParaRPr sz="1600"/>
          </a:p>
        </p:txBody>
      </p:sp>
      <p:sp>
        <p:nvSpPr>
          <p:cNvPr id="543" name="Google Shape;543;p60"/>
          <p:cNvSpPr txBox="1"/>
          <p:nvPr/>
        </p:nvSpPr>
        <p:spPr>
          <a:xfrm>
            <a:off x="4510050" y="701375"/>
            <a:ext cx="4573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Due to time constraints, the query intent was not completed.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provided correction is a revision/rollback of the query.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actually functions as intended/seen in the results.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rollback version of the query only takes 6 seconds to complete.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“attempted” improvement was to “bundle” all items under the same CustomerTransactionID as the highest “tier” of carrier.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was intended to prevent orders from being shipped out piecemeal under multiple carriers.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4" name="Google Shape;5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800"/>
            <a:ext cx="4419601" cy="41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Salinas Queries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to-do’s list</a:t>
            </a:r>
            <a:endParaRPr/>
          </a:p>
        </p:txBody>
      </p:sp>
      <p:sp>
        <p:nvSpPr>
          <p:cNvPr id="169" name="Google Shape;169;p17"/>
          <p:cNvSpPr txBox="1"/>
          <p:nvPr>
            <p:ph idx="4294967295" type="body"/>
          </p:nvPr>
        </p:nvSpPr>
        <p:spPr>
          <a:xfrm>
            <a:off x="4632725" y="369650"/>
            <a:ext cx="37989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Individual Tasks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Progress Tracking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Deadlines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Completion Times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 flipH="1" rot="10800000">
            <a:off x="4381500" y="3158000"/>
            <a:ext cx="159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remaining todo’s here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50" y="3158000"/>
            <a:ext cx="3798899" cy="189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75" y="1445550"/>
            <a:ext cx="3480650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725" y="1445550"/>
            <a:ext cx="3917424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 title="Slide-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9074" y="433497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1</a:t>
            </a:r>
            <a:endParaRPr/>
          </a:p>
        </p:txBody>
      </p:sp>
      <p:pic>
        <p:nvPicPr>
          <p:cNvPr id="555" name="Google Shape;5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8900"/>
            <a:ext cx="4467450" cy="16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50" y="2368900"/>
            <a:ext cx="4612500" cy="14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2"/>
          <p:cNvSpPr txBox="1"/>
          <p:nvPr/>
        </p:nvSpPr>
        <p:spPr>
          <a:xfrm>
            <a:off x="4322850" y="227150"/>
            <a:ext cx="431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 Simple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how many orders each shipping company handles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COUNT(O.OrderID)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ShipperId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8" name="Google Shape;558;p62" title="BestSimpleCarlos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925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2</a:t>
            </a:r>
            <a:endParaRPr/>
          </a:p>
        </p:txBody>
      </p:sp>
      <p:pic>
        <p:nvPicPr>
          <p:cNvPr id="564" name="Google Shape;5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4200"/>
            <a:ext cx="4900126" cy="21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125" y="2174200"/>
            <a:ext cx="4327350" cy="2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3"/>
          <p:cNvSpPr txBox="1"/>
          <p:nvPr/>
        </p:nvSpPr>
        <p:spPr>
          <a:xfrm>
            <a:off x="4290400" y="0"/>
            <a:ext cx="4313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</a:t>
            </a: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Medium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reasons why a sale was made and how many sales were generated from these reasons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that Price is biggest reason for sales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to COUNT the sales from SalesReason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OUTER JOIN to show that Marketing is not a reason for sales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except TV ads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7" name="Google Shape;567;p63" title="BestMed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82000"/>
            <a:ext cx="409100" cy="4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3</a:t>
            </a:r>
            <a:endParaRPr/>
          </a:p>
        </p:txBody>
      </p:sp>
      <p:pic>
        <p:nvPicPr>
          <p:cNvPr id="573" name="Google Shape;5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950"/>
            <a:ext cx="4837776" cy="34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4"/>
          <p:cNvSpPr txBox="1"/>
          <p:nvPr/>
        </p:nvSpPr>
        <p:spPr>
          <a:xfrm>
            <a:off x="4571988" y="0"/>
            <a:ext cx="43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 Complex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the amount of money from rejected units and which purchaseID they are from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@rejectedAmt: Calculates the amount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ROUND(), ShipMethod.Name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RejectedQty &gt; 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051" y="1736100"/>
            <a:ext cx="38290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4" title="BestComplex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1700" y="97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			</a:t>
            </a:r>
            <a:endParaRPr/>
          </a:p>
        </p:txBody>
      </p:sp>
      <p:sp>
        <p:nvSpPr>
          <p:cNvPr id="582" name="Google Shape;582;p65"/>
          <p:cNvSpPr txBox="1"/>
          <p:nvPr/>
        </p:nvSpPr>
        <p:spPr>
          <a:xfrm>
            <a:off x="4290400" y="0"/>
            <a:ext cx="43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Simple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way to distinguish who exactly the pay belongs 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Total Pay can be formatted better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Doesn’t really tell us much about the person and reasons they make that much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3" name="Google Shape;5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4275"/>
            <a:ext cx="5711375" cy="186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850" y="1769775"/>
            <a:ext cx="2288250" cy="32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5" title="WorstSimple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84276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</a:t>
            </a:r>
            <a:endParaRPr/>
          </a:p>
        </p:txBody>
      </p:sp>
      <p:pic>
        <p:nvPicPr>
          <p:cNvPr id="591" name="Google Shape;5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200"/>
            <a:ext cx="5274976" cy="26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976" y="1693200"/>
            <a:ext cx="3401945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6"/>
          <p:cNvSpPr txBox="1"/>
          <p:nvPr/>
        </p:nvSpPr>
        <p:spPr>
          <a:xfrm>
            <a:off x="4290400" y="0"/>
            <a:ext cx="431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Medium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employees and the countries that they work and ship 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giant list, not very practical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Employee is repeated a lot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4" name="Google Shape;594;p66" title="WorstMed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1800" y="1361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</a:t>
            </a:r>
            <a:endParaRPr/>
          </a:p>
        </p:txBody>
      </p:sp>
      <p:pic>
        <p:nvPicPr>
          <p:cNvPr id="600" name="Google Shape;6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050" y="1477500"/>
            <a:ext cx="2962550" cy="36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7"/>
          <p:cNvSpPr txBox="1"/>
          <p:nvPr/>
        </p:nvSpPr>
        <p:spPr>
          <a:xfrm>
            <a:off x="4290400" y="0"/>
            <a:ext cx="431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Complex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BusinessEntityIDs that have Vista credit cards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@isVisa: Checks if a card is Vista and returns true or false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" name="Google Shape;6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0" y="1379775"/>
            <a:ext cx="3886091" cy="3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7" title="WorstComplex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5525" y="1476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8"/>
          <p:cNvSpPr txBox="1"/>
          <p:nvPr>
            <p:ph type="title"/>
          </p:nvPr>
        </p:nvSpPr>
        <p:spPr>
          <a:xfrm>
            <a:off x="1216375" y="389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  <p:pic>
        <p:nvPicPr>
          <p:cNvPr id="609" name="Google Shape;6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1750"/>
            <a:ext cx="4721625" cy="1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25" y="2141750"/>
            <a:ext cx="4259650" cy="25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8"/>
          <p:cNvSpPr txBox="1"/>
          <p:nvPr/>
        </p:nvSpPr>
        <p:spPr>
          <a:xfrm>
            <a:off x="4290400" y="0"/>
            <a:ext cx="431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Simple Corrected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Returns their full names and job title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Pay now is rounded up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Better understanding of the pay grade based on more information presented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2" name="Google Shape;612;p68" title="WorstSimpleCorrected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891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9"/>
          <p:cNvSpPr txBox="1"/>
          <p:nvPr>
            <p:ph type="title"/>
          </p:nvPr>
        </p:nvSpPr>
        <p:spPr>
          <a:xfrm>
            <a:off x="12810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  <p:pic>
        <p:nvPicPr>
          <p:cNvPr id="618" name="Google Shape;6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3913"/>
            <a:ext cx="5194000" cy="22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000" y="1903925"/>
            <a:ext cx="3950000" cy="250989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9"/>
          <p:cNvSpPr txBox="1"/>
          <p:nvPr/>
        </p:nvSpPr>
        <p:spPr>
          <a:xfrm>
            <a:off x="4405425" y="0"/>
            <a:ext cx="431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Medium Corrected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an Argument to easily find which Employees worked with which country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longer a huge list of information but rather a quick look 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 more flexibility and you can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pick which country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69" title="WorstMedCorrected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9900" y="184946"/>
            <a:ext cx="424879" cy="42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  <p:pic>
        <p:nvPicPr>
          <p:cNvPr id="627" name="Google Shape;6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977318" cy="3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025" y="1908600"/>
            <a:ext cx="2339275" cy="31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0"/>
          <p:cNvSpPr txBox="1"/>
          <p:nvPr/>
        </p:nvSpPr>
        <p:spPr>
          <a:xfrm>
            <a:off x="4405425" y="0"/>
            <a:ext cx="431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Complex Corrected Query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Sales.SalesOrderHeader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FullName, SUM()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@isVisa = True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0" name="Google Shape;630;p70" title="WorstComplexCorrectedCarlo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6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Akashdeep Singh Queries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186050" y="221225"/>
            <a:ext cx="72777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Planner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1305875" y="791800"/>
            <a:ext cx="787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Task list for the group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Progress Tracking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Duration Tracking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 progress aids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8" title="Gantt Planner audio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475" y="567625"/>
            <a:ext cx="41550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450" y="1838500"/>
            <a:ext cx="7720308" cy="30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1</a:t>
            </a:r>
            <a:endParaRPr/>
          </a:p>
        </p:txBody>
      </p:sp>
      <p:sp>
        <p:nvSpPr>
          <p:cNvPr id="641" name="Google Shape;641;p72"/>
          <p:cNvSpPr txBox="1"/>
          <p:nvPr/>
        </p:nvSpPr>
        <p:spPr>
          <a:xfrm>
            <a:off x="0" y="1355500"/>
            <a:ext cx="521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Simple: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info on resellers based in USA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ResellerName, CountryRegionCode, and EnglishCountryRegionName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GeographyKey from the tables: dbo.DimGeography &amp; dbo.DimGeography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5" y="3298575"/>
            <a:ext cx="5167526" cy="16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00" y="1355500"/>
            <a:ext cx="3727399" cy="35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2" title="Simple Best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5825" y="271624"/>
            <a:ext cx="654555" cy="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2</a:t>
            </a:r>
            <a:endParaRPr/>
          </a:p>
        </p:txBody>
      </p:sp>
      <p:sp>
        <p:nvSpPr>
          <p:cNvPr id="650" name="Google Shape;650;p73"/>
          <p:cNvSpPr txBox="1"/>
          <p:nvPr/>
        </p:nvSpPr>
        <p:spPr>
          <a:xfrm>
            <a:off x="269250" y="1485475"/>
            <a:ext cx="41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5" y="3175250"/>
            <a:ext cx="5529575" cy="1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25" y="1569050"/>
            <a:ext cx="5529575" cy="1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3"/>
          <p:cNvSpPr txBox="1"/>
          <p:nvPr/>
        </p:nvSpPr>
        <p:spPr>
          <a:xfrm>
            <a:off x="5811975" y="1253375"/>
            <a:ext cx="306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Medium: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income of every level of education in the USA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EnglishEducation, EnglishCountryRegionName, and AverageYearlyIncome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Geography Key on tables dbo.DimCustomer and dbo.DimGeography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Orders from lowest to highest depending on AverageyYearlyIncome for better readability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4" name="Google Shape;654;p73" title="Medium Best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1250" y="393750"/>
            <a:ext cx="383725" cy="3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Query 3</a:t>
            </a:r>
            <a:endParaRPr/>
          </a:p>
        </p:txBody>
      </p:sp>
      <p:pic>
        <p:nvPicPr>
          <p:cNvPr id="660" name="Google Shape;6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60350"/>
            <a:ext cx="4416749" cy="25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9550"/>
            <a:ext cx="4416749" cy="22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4"/>
          <p:cNvSpPr txBox="1"/>
          <p:nvPr/>
        </p:nvSpPr>
        <p:spPr>
          <a:xfrm>
            <a:off x="148550" y="1290525"/>
            <a:ext cx="4308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Complex: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YearsOfService for each employee in company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FirstName, LastName, JobTitle, YearsInCompany, and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BusinessEntityId on tables HumanResources.Employee, Person.Person, and HumanResources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Uses scalar function to determine how many years an employee has been in employment using HIreDate. The function goes into depth by calculating the days as well to get a precise integer to output as years of service to the company on the employee’s half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3" name="Google Shape;663;p74" title="Complex Best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75" y="4644525"/>
            <a:ext cx="346575" cy="3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</a:t>
            </a:r>
            <a:endParaRPr/>
          </a:p>
        </p:txBody>
      </p:sp>
      <p:pic>
        <p:nvPicPr>
          <p:cNvPr id="669" name="Google Shape;6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25" y="3045250"/>
            <a:ext cx="5746949" cy="1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801" y="444425"/>
            <a:ext cx="2627450" cy="4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5"/>
          <p:cNvSpPr txBox="1"/>
          <p:nvPr/>
        </p:nvSpPr>
        <p:spPr>
          <a:xfrm>
            <a:off x="287825" y="1522625"/>
            <a:ext cx="528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Simple: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all orders placed in the month of December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OrderId and OrderDate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OrderId from tables Sales.OrderDetail and Sales.Order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2" name="Google Shape;672;p75" title="Worst Simple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4651" y="152400"/>
            <a:ext cx="176949" cy="1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</a:t>
            </a:r>
            <a:endParaRPr/>
          </a:p>
        </p:txBody>
      </p:sp>
      <p:pic>
        <p:nvPicPr>
          <p:cNvPr id="678" name="Google Shape;6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0" y="3099950"/>
            <a:ext cx="5446025" cy="18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550" y="464225"/>
            <a:ext cx="3315925" cy="4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6"/>
          <p:cNvSpPr txBox="1"/>
          <p:nvPr/>
        </p:nvSpPr>
        <p:spPr>
          <a:xfrm>
            <a:off x="287825" y="1429775"/>
            <a:ext cx="525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Medium: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people in Human Resources’ information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 FirstName, LastName, HireDate, and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BusinessEntityId from tables Person.Person, HumanResources.Employee, and HumanResources.EmployeePayHistory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76" title="Worst Medium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6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</a:t>
            </a:r>
            <a:endParaRPr/>
          </a:p>
        </p:txBody>
      </p:sp>
      <p:pic>
        <p:nvPicPr>
          <p:cNvPr id="687" name="Google Shape;6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925" y="243677"/>
            <a:ext cx="3981250" cy="23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525" y="2701725"/>
            <a:ext cx="3298050" cy="23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7"/>
          <p:cNvSpPr txBox="1"/>
          <p:nvPr/>
        </p:nvSpPr>
        <p:spPr>
          <a:xfrm>
            <a:off x="213550" y="1587600"/>
            <a:ext cx="4809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Complex: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the total amount of orders placed for each customer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CustomerContactName, TotalOrdersPlaced, and TotalSpent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CustomerId and OrderId on tables: Sales.Order, Sales.Customer, and Sales.OrderDetail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Scalar function counts the total number of order for each customer depending on id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TotalSpent column sums up the all time amount of how much each customer has spent on the platform and siplays it along with the total all time orders placed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0" name="Google Shape;690;p77" title="Worst Complex Quer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26200"/>
            <a:ext cx="264900" cy="2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1 Corrected</a:t>
            </a:r>
            <a:endParaRPr/>
          </a:p>
        </p:txBody>
      </p:sp>
      <p:pic>
        <p:nvPicPr>
          <p:cNvPr id="696" name="Google Shape;6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25" y="3156650"/>
            <a:ext cx="6049500" cy="1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050" y="155113"/>
            <a:ext cx="2796725" cy="48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8"/>
          <p:cNvSpPr txBox="1"/>
          <p:nvPr/>
        </p:nvSpPr>
        <p:spPr>
          <a:xfrm>
            <a:off x="113375" y="1680450"/>
            <a:ext cx="599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Simple Fixed: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all orders placed in December along with a condition limiting the quantity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OrderId, Quantity, and OrderDate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OrderId on tables: Sales.OrderDetail and Sales.Order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9" name="Google Shape;699;p78" title="Worst Simple Correcte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6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2 Corrected</a:t>
            </a:r>
            <a:endParaRPr/>
          </a:p>
        </p:txBody>
      </p:sp>
      <p:pic>
        <p:nvPicPr>
          <p:cNvPr id="705" name="Google Shape;7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0" y="3472325"/>
            <a:ext cx="5418176" cy="1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275" y="307500"/>
            <a:ext cx="3329199" cy="47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9"/>
          <p:cNvSpPr txBox="1"/>
          <p:nvPr/>
        </p:nvSpPr>
        <p:spPr>
          <a:xfrm>
            <a:off x="287825" y="1420500"/>
            <a:ext cx="510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Medium Fixed: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people in HumanResources’ history reordered by the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precedence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group by clause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Dsiplays FirstName, LastName, HireDate, and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BusinessEntityId on table: Person.Person, HumanResources.Employee, and HumanResources.EmployeePayHistory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group by clause takes precedence with HireDate before other columns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79" title="Worst Medium Correcte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6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Query 3 Corrected</a:t>
            </a:r>
            <a:endParaRPr/>
          </a:p>
        </p:txBody>
      </p:sp>
      <p:sp>
        <p:nvSpPr>
          <p:cNvPr id="714" name="Google Shape;714;p80"/>
          <p:cNvSpPr txBox="1"/>
          <p:nvPr/>
        </p:nvSpPr>
        <p:spPr>
          <a:xfrm>
            <a:off x="259950" y="1652600"/>
            <a:ext cx="418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Worst Complex Fixed: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Shows in depth analysis of Customer information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Displays CustomerId, CustomerContactName, TotalOrdersPlaced, and TotalSpent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Inner Join on CustomerId and OrderId on tables: Sales.Order, Sales.Customer, and Sales.OrderDetail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Scalar function used to count all time orders and sum used to add up total all time money spent by customer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Orders CustomerId for better readability since its a primary key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225" y="2776000"/>
            <a:ext cx="3895674" cy="224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25" y="611050"/>
            <a:ext cx="3895673" cy="21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0" title="Worst Complex Correcte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25" y="215675"/>
            <a:ext cx="395375" cy="3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1"/>
          <p:cNvSpPr txBox="1"/>
          <p:nvPr>
            <p:ph type="title"/>
          </p:nvPr>
        </p:nvSpPr>
        <p:spPr>
          <a:xfrm>
            <a:off x="184475" y="0"/>
            <a:ext cx="5226300" cy="51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is a very powerful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TSQL Enhances it with great 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good queries requires solid fundamental knowledge of databases and SQL</a:t>
            </a:r>
            <a:endParaRPr/>
          </a:p>
        </p:txBody>
      </p:sp>
      <p:sp>
        <p:nvSpPr>
          <p:cNvPr id="723" name="Google Shape;723;p81"/>
          <p:cNvSpPr txBox="1"/>
          <p:nvPr/>
        </p:nvSpPr>
        <p:spPr>
          <a:xfrm>
            <a:off x="789600" y="243525"/>
            <a:ext cx="462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Takeaways</a:t>
            </a:r>
            <a:endParaRPr b="1" sz="19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4" name="Google Shape;724;p81" title="general presentation slide 67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2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Ramos Queries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730" name="Google Shape;730;p8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731" name="Google Shape;731;p8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2" title="jdbc slide 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50" y="21727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#1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5" y="1443201"/>
            <a:ext cx="3440026" cy="15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5" y="2943650"/>
            <a:ext cx="3059875" cy="21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3721000" y="715275"/>
            <a:ext cx="520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Best Simple Query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Inner join DeliveryMethods and PurchaseOrders Tables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This demonstrates a simple query that joins the tables above based on DeliveryMethodID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This pulls only results where the order was placed in January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0" title="query1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8400" y="3422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4294967295" type="title"/>
          </p:nvPr>
        </p:nvSpPr>
        <p:spPr>
          <a:xfrm>
            <a:off x="1297500" y="313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#2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3721000" y="715275"/>
            <a:ext cx="520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Best Medium Query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Inner join on Employee’s, Customer’s and Order’s based on the employee’s and Customer’s id’s per sale.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This demonstrates join between orders, customers and employees based on the keys given per order.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This query aggregates a count of orders based on the employee id on each order ever made, then shows them next to their employee id. 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" y="876775"/>
            <a:ext cx="2566461" cy="2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5" y="3076625"/>
            <a:ext cx="1878980" cy="20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 title="query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405" y="38538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